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7992DC-31D8-44C0-99C0-23F062847B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F1D8D98-1A42-4B73-A4BF-BBEB399E5FA9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ffffff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480" cy="596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2d0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25;p6"/>
          <p:cNvCxnSpPr/>
          <p:nvPr/>
        </p:nvCxnSpPr>
        <p:spPr>
          <a:xfrm>
            <a:off x="1028520" y="9258120"/>
            <a:ext cx="16231680" cy="1080"/>
          </a:xfrm>
          <a:prstGeom prst="straightConnector1">
            <a:avLst/>
          </a:prstGeom>
          <a:ln w="38100">
            <a:solidFill>
              <a:srgbClr val="c2d076"/>
            </a:solidFill>
            <a:round/>
          </a:ln>
        </p:spPr>
      </p:cxnSp>
      <p:sp>
        <p:nvSpPr>
          <p:cNvPr id="13" name="Google Shape;26;p6"/>
          <p:cNvSpPr/>
          <p:nvPr/>
        </p:nvSpPr>
        <p:spPr>
          <a:xfrm>
            <a:off x="1028880" y="4079160"/>
            <a:ext cx="10739160" cy="214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8800" spc="-1" strike="noStrike">
                <a:solidFill>
                  <a:srgbClr val="c2d076"/>
                </a:solidFill>
                <a:latin typeface="Inter Medium"/>
                <a:ea typeface="Inter Medium"/>
              </a:rPr>
              <a:t>Forest Navigation UAV</a:t>
            </a:r>
            <a:endParaRPr b="0" lang="en-US" sz="8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34;p7"/>
          <p:cNvSpPr/>
          <p:nvPr/>
        </p:nvSpPr>
        <p:spPr>
          <a:xfrm>
            <a:off x="915120" y="2286000"/>
            <a:ext cx="16229520" cy="14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en-US" sz="6000" spc="-1" strike="noStrike">
                <a:solidFill>
                  <a:srgbClr val="c2d076"/>
                </a:solidFill>
                <a:latin typeface="Inter"/>
                <a:ea typeface="Inter"/>
              </a:rPr>
              <a:t>Evidence-driven results (training + evaluation)</a:t>
            </a:r>
            <a:endParaRPr b="0" lang="en-US" sz="6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Google Shape;34;p 1"/>
          <p:cNvSpPr/>
          <p:nvPr/>
        </p:nvSpPr>
        <p:spPr>
          <a:xfrm>
            <a:off x="685800" y="5715000"/>
            <a:ext cx="16229520" cy="6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en-US" sz="5600" spc="-1" strike="noStrike">
                <a:solidFill>
                  <a:srgbClr val="c2d076"/>
                </a:solidFill>
                <a:latin typeface="Inter"/>
                <a:ea typeface="Inter"/>
              </a:rPr>
              <a:t>Thodoris Evangelakos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Google Shape;34;p 2"/>
          <p:cNvSpPr/>
          <p:nvPr/>
        </p:nvSpPr>
        <p:spPr>
          <a:xfrm>
            <a:off x="686520" y="7086600"/>
            <a:ext cx="16229520" cy="6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en-US" sz="5600" spc="-1" strike="noStrike">
                <a:solidFill>
                  <a:srgbClr val="c2d076"/>
                </a:solidFill>
                <a:latin typeface="Inter"/>
                <a:ea typeface="Inter"/>
              </a:rPr>
              <a:t>INF-412        27/2/2026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>
    <p:fade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42;p17"/>
          <p:cNvSpPr/>
          <p:nvPr/>
        </p:nvSpPr>
        <p:spPr>
          <a:xfrm>
            <a:off x="1028880" y="4815360"/>
            <a:ext cx="755460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5600" spc="-1" strike="noStrike">
                <a:solidFill>
                  <a:srgbClr val="c2d076"/>
                </a:solidFill>
                <a:latin typeface="Inter"/>
                <a:ea typeface="Inter"/>
              </a:rPr>
              <a:t>Definitions used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8" name="Google Shape;143;p17"/>
          <p:cNvGrpSpPr/>
          <p:nvPr/>
        </p:nvGrpSpPr>
        <p:grpSpPr>
          <a:xfrm>
            <a:off x="10280160" y="2360160"/>
            <a:ext cx="6977880" cy="707040"/>
            <a:chOff x="10280160" y="2360160"/>
            <a:chExt cx="6977880" cy="707040"/>
          </a:xfrm>
        </p:grpSpPr>
        <p:sp>
          <p:nvSpPr>
            <p:cNvPr id="19" name="Google Shape;144;p17"/>
            <p:cNvSpPr/>
            <p:nvPr/>
          </p:nvSpPr>
          <p:spPr>
            <a:xfrm>
              <a:off x="10280160" y="2360160"/>
              <a:ext cx="4198320" cy="42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en-US" sz="2800" spc="-1" strike="noStrike">
                  <a:solidFill>
                    <a:srgbClr val="c2d076"/>
                  </a:solidFill>
                  <a:latin typeface="Inter"/>
                  <a:ea typeface="Inter"/>
                </a:rPr>
                <a:t>eval/mean_reward</a:t>
              </a:r>
              <a:endParaRPr b="0" lang="en-US" sz="2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0" name="Google Shape;145;p17"/>
            <p:cNvSpPr/>
            <p:nvPr/>
          </p:nvSpPr>
          <p:spPr>
            <a:xfrm>
              <a:off x="10280160" y="2793240"/>
              <a:ext cx="6977880" cy="27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en-US" sz="1800" spc="-1" strike="noStrike">
                  <a:solidFill>
                    <a:srgbClr val="ffffff"/>
                  </a:solidFill>
                  <a:latin typeface="Inter Light"/>
                  <a:ea typeface="Inter Light"/>
                </a:rPr>
                <a:t>Mean episodic reward during evaluation (EvalCallback)</a:t>
              </a:r>
              <a:endParaRPr b="0" lang="en-US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21" name="Google Shape;146;p17"/>
          <p:cNvGrpSpPr/>
          <p:nvPr/>
        </p:nvGrpSpPr>
        <p:grpSpPr>
          <a:xfrm>
            <a:off x="10280160" y="3999240"/>
            <a:ext cx="6977880" cy="707040"/>
            <a:chOff x="10280160" y="3999240"/>
            <a:chExt cx="6977880" cy="707040"/>
          </a:xfrm>
        </p:grpSpPr>
        <p:sp>
          <p:nvSpPr>
            <p:cNvPr id="22" name="Google Shape;147;p17"/>
            <p:cNvSpPr/>
            <p:nvPr/>
          </p:nvSpPr>
          <p:spPr>
            <a:xfrm>
              <a:off x="10280160" y="3999240"/>
              <a:ext cx="4198320" cy="42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en-US" sz="2800" spc="-1" strike="noStrike">
                  <a:solidFill>
                    <a:srgbClr val="c2d076"/>
                  </a:solidFill>
                  <a:latin typeface="Inter"/>
                  <a:ea typeface="Inter"/>
                </a:rPr>
                <a:t>eval/success_rate</a:t>
              </a:r>
              <a:endParaRPr b="0" lang="en-US" sz="2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3" name="Google Shape;148;p17"/>
            <p:cNvSpPr/>
            <p:nvPr/>
          </p:nvSpPr>
          <p:spPr>
            <a:xfrm>
              <a:off x="10280160" y="4432320"/>
              <a:ext cx="6977880" cy="27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191"/>
                </a:spcBef>
                <a:spcAft>
                  <a:spcPts val="992"/>
                </a:spcAft>
                <a:tabLst>
                  <a:tab algn="l" pos="0"/>
                </a:tabLst>
              </a:pPr>
              <a:r>
                <a:rPr b="0" lang="en-US" sz="1800" spc="-1" strike="noStrike">
                  <a:solidFill>
                    <a:srgbClr val="ffffff"/>
                  </a:solidFill>
                  <a:latin typeface="Inter Light"/>
                  <a:ea typeface="Inter Light"/>
                </a:rPr>
                <a:t>mean success during evaluation (requires is_success)</a:t>
              </a:r>
              <a:endParaRPr b="0" lang="en-US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24" name="Google Shape;149;p17"/>
          <p:cNvGrpSpPr/>
          <p:nvPr/>
        </p:nvGrpSpPr>
        <p:grpSpPr>
          <a:xfrm>
            <a:off x="10280160" y="5637960"/>
            <a:ext cx="6977880" cy="707400"/>
            <a:chOff x="10280160" y="5637960"/>
            <a:chExt cx="6977880" cy="707400"/>
          </a:xfrm>
        </p:grpSpPr>
        <p:sp>
          <p:nvSpPr>
            <p:cNvPr id="25" name="Google Shape;150;p17"/>
            <p:cNvSpPr/>
            <p:nvPr/>
          </p:nvSpPr>
          <p:spPr>
            <a:xfrm>
              <a:off x="10280160" y="5637960"/>
              <a:ext cx="4198320" cy="42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en-US" sz="2800" spc="-1" strike="noStrike">
                  <a:solidFill>
                    <a:srgbClr val="c2d076"/>
                  </a:solidFill>
                  <a:latin typeface="Inter"/>
                  <a:ea typeface="Inter"/>
                </a:rPr>
                <a:t>safety/collision_mean</a:t>
              </a:r>
              <a:endParaRPr b="0" lang="en-US" sz="2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6" name="Google Shape;151;p17"/>
            <p:cNvSpPr/>
            <p:nvPr/>
          </p:nvSpPr>
          <p:spPr>
            <a:xfrm>
              <a:off x="10280160" y="6071400"/>
              <a:ext cx="6977880" cy="27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191"/>
                </a:spcBef>
                <a:spcAft>
                  <a:spcPts val="992"/>
                </a:spcAft>
                <a:tabLst>
                  <a:tab algn="l" pos="0"/>
                </a:tabLst>
              </a:pPr>
              <a:r>
                <a:rPr b="0" lang="en-US" sz="1800" spc="-1" strike="noStrike">
                  <a:solidFill>
                    <a:srgbClr val="ffffff"/>
                  </a:solidFill>
                  <a:latin typeface="Inter Light"/>
                  <a:ea typeface="Inter Light"/>
                </a:rPr>
                <a:t>average collision signal</a:t>
              </a:r>
              <a:endParaRPr b="0" lang="en-US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27" name="Google Shape;152;p17"/>
          <p:cNvGrpSpPr/>
          <p:nvPr/>
        </p:nvGrpSpPr>
        <p:grpSpPr>
          <a:xfrm>
            <a:off x="10280160" y="7277040"/>
            <a:ext cx="7550280" cy="707040"/>
            <a:chOff x="10280160" y="7277040"/>
            <a:chExt cx="7550280" cy="707040"/>
          </a:xfrm>
        </p:grpSpPr>
        <p:sp>
          <p:nvSpPr>
            <p:cNvPr id="28" name="Google Shape;153;p17"/>
            <p:cNvSpPr/>
            <p:nvPr/>
          </p:nvSpPr>
          <p:spPr>
            <a:xfrm>
              <a:off x="10280160" y="7277040"/>
              <a:ext cx="4542840" cy="426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191"/>
                </a:spcBef>
                <a:spcAft>
                  <a:spcPts val="992"/>
                </a:spcAft>
                <a:tabLst>
                  <a:tab algn="l" pos="0"/>
                </a:tabLst>
              </a:pPr>
              <a:r>
                <a:rPr b="0" lang="en-US" sz="2800" spc="-1" strike="noStrike">
                  <a:solidFill>
                    <a:srgbClr val="c2d076"/>
                  </a:solidFill>
                  <a:latin typeface="Inter"/>
                  <a:ea typeface="Inter"/>
                </a:rPr>
                <a:t>safety/shield_active_mean</a:t>
              </a:r>
              <a:endParaRPr b="0" lang="en-US" sz="2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9" name="Google Shape;154;p17"/>
            <p:cNvSpPr/>
            <p:nvPr/>
          </p:nvSpPr>
          <p:spPr>
            <a:xfrm>
              <a:off x="10280160" y="7710120"/>
              <a:ext cx="7550280" cy="27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191"/>
                </a:spcBef>
                <a:spcAft>
                  <a:spcPts val="992"/>
                </a:spcAft>
                <a:tabLst>
                  <a:tab algn="l" pos="0"/>
                </a:tabLst>
              </a:pPr>
              <a:r>
                <a:rPr b="0" lang="en-US" sz="1800" spc="-1" strike="noStrike">
                  <a:solidFill>
                    <a:srgbClr val="ffffff"/>
                  </a:solidFill>
                  <a:latin typeface="Inter Light"/>
                  <a:ea typeface="Inter Light"/>
                </a:rPr>
                <a:t>shield active fraction per step</a:t>
              </a:r>
              <a:endParaRPr b="0" lang="en-US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</p:grpSp>
    </p:spTree>
  </p:cSld>
  <p:transition>
    <p:fade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213;p22"/>
          <p:cNvSpPr/>
          <p:nvPr/>
        </p:nvSpPr>
        <p:spPr>
          <a:xfrm>
            <a:off x="1028880" y="1123920"/>
            <a:ext cx="14744160" cy="6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5600" spc="-1" strike="noStrike">
                <a:solidFill>
                  <a:srgbClr val="c2d076"/>
                </a:solidFill>
                <a:latin typeface="Inter"/>
                <a:ea typeface="Inter"/>
              </a:rPr>
              <a:t>Evaluation return climbs fast then plateaus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Google Shape;214;p22"/>
          <p:cNvSpPr/>
          <p:nvPr/>
        </p:nvSpPr>
        <p:spPr>
          <a:xfrm>
            <a:off x="1028880" y="1875960"/>
            <a:ext cx="1622952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Big jump in first ~2M steps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Stabilizes ~200-230 after that (steady policy regime)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6629400" y="3429000"/>
            <a:ext cx="5257440" cy="5428440"/>
          </a:xfrm>
          <a:prstGeom prst="rect">
            <a:avLst/>
          </a:prstGeom>
          <a:ln w="0">
            <a:noFill/>
          </a:ln>
        </p:spPr>
      </p:pic>
    </p:spTree>
  </p:cSld>
  <p:transition>
    <p:fade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213;p 1"/>
          <p:cNvSpPr/>
          <p:nvPr/>
        </p:nvSpPr>
        <p:spPr>
          <a:xfrm>
            <a:off x="1028880" y="1123920"/>
            <a:ext cx="15429960" cy="6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5600" spc="-1" strike="noStrike">
                <a:solidFill>
                  <a:srgbClr val="c2d076"/>
                </a:solidFill>
                <a:latin typeface="Inter"/>
                <a:ea typeface="Inter"/>
              </a:rPr>
              <a:t>Success rate reaches near-1.0 and stays high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Google Shape;214;p 2"/>
          <p:cNvSpPr/>
          <p:nvPr/>
        </p:nvSpPr>
        <p:spPr>
          <a:xfrm>
            <a:off x="1028880" y="1875960"/>
            <a:ext cx="1622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Ramps to ~0.95-1.0 by ~2M steps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Occasional dips from randomized eval episodes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6629400" y="3429000"/>
            <a:ext cx="5257440" cy="5431320"/>
          </a:xfrm>
          <a:prstGeom prst="rect">
            <a:avLst/>
          </a:prstGeom>
          <a:ln w="0">
            <a:noFill/>
          </a:ln>
        </p:spPr>
      </p:pic>
    </p:spTree>
  </p:cSld>
  <p:transition>
    <p:fad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213;p 2"/>
          <p:cNvSpPr/>
          <p:nvPr/>
        </p:nvSpPr>
        <p:spPr>
          <a:xfrm>
            <a:off x="1028880" y="1123920"/>
            <a:ext cx="15429960" cy="6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5600" spc="-1" strike="noStrike">
                <a:solidFill>
                  <a:srgbClr val="c2d076"/>
                </a:solidFill>
                <a:latin typeface="Inter"/>
                <a:ea typeface="Inter"/>
              </a:rPr>
              <a:t>Collisions collapse after early training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Google Shape;214;p 3"/>
          <p:cNvSpPr/>
          <p:nvPr/>
        </p:nvSpPr>
        <p:spPr>
          <a:xfrm>
            <a:off x="1028880" y="1875960"/>
            <a:ext cx="1622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High early collisions during exploration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Drops sharply after ~2M steps and remains near zero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6629400" y="3429000"/>
            <a:ext cx="5257440" cy="5431320"/>
          </a:xfrm>
          <a:prstGeom prst="rect">
            <a:avLst/>
          </a:prstGeom>
          <a:ln w="0">
            <a:noFill/>
          </a:ln>
        </p:spPr>
      </p:pic>
    </p:spTree>
  </p:cSld>
  <p:transition>
    <p:fad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213;p 3"/>
          <p:cNvSpPr/>
          <p:nvPr/>
        </p:nvSpPr>
        <p:spPr>
          <a:xfrm>
            <a:off x="1045080" y="1236960"/>
            <a:ext cx="1703016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5000" spc="-1" strike="noStrike">
                <a:solidFill>
                  <a:srgbClr val="c2d076"/>
                </a:solidFill>
                <a:latin typeface="Inter"/>
                <a:ea typeface="Inter"/>
              </a:rPr>
              <a:t>Shield activity evolves as policy becomes aggressive</a:t>
            </a:r>
            <a:endParaRPr b="0" lang="en-US" sz="5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Google Shape;214;p 4"/>
          <p:cNvSpPr/>
          <p:nvPr/>
        </p:nvSpPr>
        <p:spPr>
          <a:xfrm>
            <a:off x="1028880" y="1875960"/>
            <a:ext cx="16229520" cy="137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Early: shield saves immature policy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Mid: fewer interventions (policy learns clearance)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Late: interventions rise as policy pushes tight margins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6629400" y="3429000"/>
            <a:ext cx="5257440" cy="5431320"/>
          </a:xfrm>
          <a:prstGeom prst="rect">
            <a:avLst/>
          </a:prstGeom>
          <a:ln w="0">
            <a:noFill/>
          </a:ln>
        </p:spPr>
      </p:pic>
    </p:spTree>
  </p:cSld>
  <p:transition>
    <p:fad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213;p 4"/>
          <p:cNvSpPr/>
          <p:nvPr/>
        </p:nvSpPr>
        <p:spPr>
          <a:xfrm>
            <a:off x="1045080" y="1236960"/>
            <a:ext cx="1703016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0000"/>
              </a:lnSpc>
              <a:tabLst>
                <a:tab algn="l" pos="0"/>
              </a:tabLst>
            </a:pPr>
            <a:r>
              <a:rPr b="0" lang="en-US" sz="5000" spc="-1" strike="noStrike">
                <a:solidFill>
                  <a:srgbClr val="c2d076"/>
                </a:solidFill>
                <a:latin typeface="Inter"/>
                <a:ea typeface="Inter"/>
              </a:rPr>
              <a:t>Policy pushes performance, shield enforces constraints</a:t>
            </a:r>
            <a:endParaRPr b="0" lang="en-US" sz="5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Google Shape;214;p 5"/>
          <p:cNvSpPr/>
          <p:nvPr/>
        </p:nvSpPr>
        <p:spPr>
          <a:xfrm>
            <a:off x="1028880" y="1875960"/>
            <a:ext cx="1622952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Even when shield activity rises late, collisions remain low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Inter Light"/>
                <a:ea typeface="Inter Light"/>
              </a:rPr>
              <a:t>- Supports the design goal: aggressive policy + hard safety layer</a:t>
            </a: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2743200" y="3429000"/>
            <a:ext cx="5257440" cy="5431320"/>
          </a:xfrm>
          <a:prstGeom prst="rect">
            <a:avLst/>
          </a:prstGeom>
          <a:ln w="0">
            <a:noFill/>
          </a:ln>
        </p:spPr>
      </p:pic>
      <p:pic>
        <p:nvPicPr>
          <p:cNvPr id="45" name="" descr=""/>
          <p:cNvPicPr/>
          <p:nvPr/>
        </p:nvPicPr>
        <p:blipFill>
          <a:blip r:embed="rId2"/>
          <a:stretch/>
        </p:blipFill>
        <p:spPr>
          <a:xfrm>
            <a:off x="10515600" y="3429000"/>
            <a:ext cx="5257440" cy="5431320"/>
          </a:xfrm>
          <a:prstGeom prst="rect">
            <a:avLst/>
          </a:prstGeom>
          <a:ln w="0">
            <a:noFill/>
          </a:ln>
        </p:spPr>
      </p:pic>
    </p:spTree>
  </p:cSld>
  <p:transition>
    <p:fad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15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26;p 2"/>
          <p:cNvSpPr/>
          <p:nvPr/>
        </p:nvSpPr>
        <p:spPr>
          <a:xfrm>
            <a:off x="3774600" y="4079160"/>
            <a:ext cx="10739160" cy="214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en-US" sz="8800" spc="-1" strike="noStrike">
                <a:solidFill>
                  <a:srgbClr val="c2d076"/>
                </a:solidFill>
                <a:latin typeface="Inter Medium"/>
                <a:ea typeface="Inter Medium"/>
              </a:rPr>
              <a:t>Thank you for your attention!</a:t>
            </a:r>
            <a:endParaRPr b="0" lang="en-US" sz="8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Dark Minimalis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ark Minimalis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ark Minimalis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Dark Minimalis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2026-02-28T06:45:45Z</dcterms:modified>
  <cp:revision>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